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1F29-E048-4CFE-A2BB-D60866DDAF3C}" type="datetimeFigureOut">
              <a:rPr lang="ru-RU" smtClean="0"/>
              <a:pPr/>
              <a:t>21.08.2024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8F77A-701C-4D14-8974-E641432095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1F29-E048-4CFE-A2BB-D60866DDAF3C}" type="datetimeFigureOut">
              <a:rPr lang="ru-RU" smtClean="0"/>
              <a:pPr/>
              <a:t>21.08.2024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8F77A-701C-4D14-8974-E64143209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1F29-E048-4CFE-A2BB-D60866DDAF3C}" type="datetimeFigureOut">
              <a:rPr lang="ru-RU" smtClean="0"/>
              <a:pPr/>
              <a:t>21.08.2024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8F77A-701C-4D14-8974-E64143209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1F29-E048-4CFE-A2BB-D60866DDAF3C}" type="datetimeFigureOut">
              <a:rPr lang="ru-RU" smtClean="0"/>
              <a:pPr/>
              <a:t>21.08.2024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8F77A-701C-4D14-8974-E641432095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1F29-E048-4CFE-A2BB-D60866DDAF3C}" type="datetimeFigureOut">
              <a:rPr lang="ru-RU" smtClean="0"/>
              <a:pPr/>
              <a:t>21.08.2024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8F77A-701C-4D14-8974-E64143209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1F29-E048-4CFE-A2BB-D60866DDAF3C}" type="datetimeFigureOut">
              <a:rPr lang="ru-RU" smtClean="0"/>
              <a:pPr/>
              <a:t>21.08.2024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8F77A-701C-4D14-8974-E641432095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1F29-E048-4CFE-A2BB-D60866DDAF3C}" type="datetimeFigureOut">
              <a:rPr lang="ru-RU" smtClean="0"/>
              <a:pPr/>
              <a:t>21.08.2024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8F77A-701C-4D14-8974-E641432095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1F29-E048-4CFE-A2BB-D60866DDAF3C}" type="datetimeFigureOut">
              <a:rPr lang="ru-RU" smtClean="0"/>
              <a:pPr/>
              <a:t>21.08.2024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8F77A-701C-4D14-8974-E64143209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1F29-E048-4CFE-A2BB-D60866DDAF3C}" type="datetimeFigureOut">
              <a:rPr lang="ru-RU" smtClean="0"/>
              <a:pPr/>
              <a:t>21.08.2024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8F77A-701C-4D14-8974-E64143209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1F29-E048-4CFE-A2BB-D60866DDAF3C}" type="datetimeFigureOut">
              <a:rPr lang="ru-RU" smtClean="0"/>
              <a:pPr/>
              <a:t>21.08.2024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8F77A-701C-4D14-8974-E64143209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1F29-E048-4CFE-A2BB-D60866DDAF3C}" type="datetimeFigureOut">
              <a:rPr lang="ru-RU" smtClean="0"/>
              <a:pPr/>
              <a:t>21.08.2024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8F77A-701C-4D14-8974-E641432095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CC81F29-E048-4CFE-A2BB-D60866DDAF3C}" type="datetimeFigureOut">
              <a:rPr lang="ru-RU" smtClean="0"/>
              <a:pPr/>
              <a:t>21.08.2024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DC8F77A-701C-4D14-8974-E64143209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836712"/>
            <a:ext cx="7772400" cy="5472608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Liberation Sans" pitchFamily="34" charset="0"/>
                <a:ea typeface="Liberation Sans" pitchFamily="34" charset="0"/>
                <a:cs typeface="Liberation Sans" pitchFamily="34" charset="0"/>
              </a:rPr>
              <a:t>                </a:t>
            </a:r>
            <a:r>
              <a:rPr lang="ru-RU" sz="6700" b="1" dirty="0" smtClean="0">
                <a:solidFill>
                  <a:srgbClr val="FF0000"/>
                </a:solidFill>
                <a:latin typeface="Liberation Sans" pitchFamily="34" charset="0"/>
                <a:ea typeface="Liberation Sans" pitchFamily="34" charset="0"/>
                <a:cs typeface="Liberation Sans" pitchFamily="34" charset="0"/>
              </a:rPr>
              <a:t>22 августа</a:t>
            </a:r>
            <a:r>
              <a:rPr lang="ru-RU" b="1" dirty="0" smtClean="0">
                <a:solidFill>
                  <a:srgbClr val="FF0000"/>
                </a:solidFill>
                <a:latin typeface="Liberation Sans" pitchFamily="34" charset="0"/>
                <a:ea typeface="Liberation Sans" pitchFamily="34" charset="0"/>
                <a:cs typeface="Liberation Sans" pitchFamily="34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Liberation Sans" pitchFamily="34" charset="0"/>
                <a:ea typeface="Liberation Sans" pitchFamily="34" charset="0"/>
                <a:cs typeface="Liberation Sans" pitchFamily="34" charset="0"/>
              </a:rPr>
            </a:br>
            <a:r>
              <a:rPr lang="ru-RU" b="1" dirty="0" smtClean="0">
                <a:latin typeface="Liberation Sans" pitchFamily="34" charset="0"/>
                <a:ea typeface="Liberation Sans" pitchFamily="34" charset="0"/>
                <a:cs typeface="Liberation Sans" pitchFamily="34" charset="0"/>
              </a:rPr>
              <a:t/>
            </a:r>
            <a:br>
              <a:rPr lang="ru-RU" b="1" dirty="0" smtClean="0">
                <a:latin typeface="Liberation Sans" pitchFamily="34" charset="0"/>
                <a:ea typeface="Liberation Sans" pitchFamily="34" charset="0"/>
                <a:cs typeface="Liberation Sans" pitchFamily="34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Liberation Sans" pitchFamily="34" charset="0"/>
                <a:ea typeface="Liberation Sans" pitchFamily="34" charset="0"/>
                <a:cs typeface="Liberation Sans" pitchFamily="34" charset="0"/>
              </a:rPr>
              <a:t>День </a:t>
            </a:r>
            <a:br>
              <a:rPr lang="ru-RU" b="1" dirty="0" smtClean="0">
                <a:solidFill>
                  <a:srgbClr val="7030A0"/>
                </a:solidFill>
                <a:latin typeface="Liberation Sans" pitchFamily="34" charset="0"/>
                <a:ea typeface="Liberation Sans" pitchFamily="34" charset="0"/>
                <a:cs typeface="Liberation Sans" pitchFamily="34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Liberation Sans" pitchFamily="34" charset="0"/>
                <a:ea typeface="Liberation Sans" pitchFamily="34" charset="0"/>
                <a:cs typeface="Liberation Sans" pitchFamily="34" charset="0"/>
              </a:rPr>
              <a:t>государственного флага</a:t>
            </a:r>
            <a:br>
              <a:rPr lang="ru-RU" b="1" dirty="0" smtClean="0">
                <a:solidFill>
                  <a:srgbClr val="7030A0"/>
                </a:solidFill>
                <a:latin typeface="Liberation Sans" pitchFamily="34" charset="0"/>
                <a:ea typeface="Liberation Sans" pitchFamily="34" charset="0"/>
                <a:cs typeface="Liberation Sans" pitchFamily="34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Liberation Sans" pitchFamily="34" charset="0"/>
                <a:ea typeface="Liberation Sans" pitchFamily="34" charset="0"/>
                <a:cs typeface="Liberation Sans" pitchFamily="34" charset="0"/>
              </a:rPr>
              <a:t>Российской Федерации</a:t>
            </a:r>
            <a:endParaRPr lang="ru-RU" b="1" dirty="0">
              <a:solidFill>
                <a:srgbClr val="7030A0"/>
              </a:solidFill>
              <a:latin typeface="Liberation Sans" pitchFamily="34" charset="0"/>
              <a:ea typeface="Liberation Sans" pitchFamily="34" charset="0"/>
              <a:cs typeface="Liberation Sans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14387"/>
            <a:ext cx="3814970" cy="254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151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27535" y="692696"/>
            <a:ext cx="6776712" cy="522642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57300" y="3075074"/>
            <a:ext cx="5112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Синий – веру, постоянство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15491" y="941739"/>
            <a:ext cx="6400800" cy="104129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Белый символизирует мир, чистоту, правду, непорочность, нетленное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совершенство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564212"/>
            <a:ext cx="4716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Красный – энергию, силу и кровь, пролитую за Отечество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мальчик" descr="5.jpg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670433" y="3645024"/>
            <a:ext cx="2221476" cy="266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575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3960440" cy="6408712"/>
          </a:xfrm>
        </p:spPr>
        <p:txBody>
          <a:bodyPr>
            <a:normAutofit fontScale="25000" lnSpcReduction="20000"/>
          </a:bodyPr>
          <a:lstStyle/>
          <a:p>
            <a:pPr marL="45720" indent="0" algn="just">
              <a:spcAft>
                <a:spcPts val="600"/>
              </a:spcAft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Флаг </a:t>
            </a:r>
            <a:r>
              <a:rPr lang="ru-RU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родной</a:t>
            </a:r>
            <a:endParaRPr lang="ru-RU" sz="8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синем небе над </a:t>
            </a:r>
            <a:r>
              <a:rPr lang="ru-RU" sz="8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Москвой</a:t>
            </a:r>
            <a:endParaRPr lang="ru-RU" sz="80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Реет флаг наш дорогой.</a:t>
            </a:r>
          </a:p>
          <a:p>
            <a:pPr marL="45720" indent="0">
              <a:buNone/>
            </a:pPr>
            <a:r>
              <a:rPr lang="ru-RU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каждой русской деревеньке</a:t>
            </a:r>
          </a:p>
          <a:p>
            <a:pPr marL="45720" indent="0">
              <a:buNone/>
            </a:pPr>
            <a:r>
              <a:rPr lang="ru-RU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Ты увидишь флаг родной.</a:t>
            </a:r>
          </a:p>
          <a:p>
            <a:pPr marL="45720" indent="0">
              <a:buNone/>
            </a:pPr>
            <a:r>
              <a:rPr lang="ru-RU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Флаг российский наш окрашен</a:t>
            </a:r>
          </a:p>
          <a:p>
            <a:pPr marL="45720" indent="0">
              <a:buNone/>
            </a:pPr>
            <a:r>
              <a:rPr lang="ru-RU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белый, синий, красный цвет.</a:t>
            </a:r>
          </a:p>
          <a:p>
            <a:pPr marL="45720" indent="0">
              <a:buNone/>
            </a:pPr>
            <a:r>
              <a:rPr lang="ru-RU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 трепещет в небе ясном,</a:t>
            </a:r>
          </a:p>
          <a:p>
            <a:pPr marL="45720" indent="0">
              <a:buNone/>
            </a:pPr>
            <a:r>
              <a:rPr lang="ru-RU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его прекрасней нет.</a:t>
            </a:r>
          </a:p>
          <a:p>
            <a:pPr marL="45720" indent="0">
              <a:buNone/>
            </a:pPr>
            <a:r>
              <a:rPr lang="ru-RU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Белый – символ мира, правды</a:t>
            </a:r>
          </a:p>
          <a:p>
            <a:pPr marL="45720" indent="0">
              <a:buNone/>
            </a:pPr>
            <a:r>
              <a:rPr lang="ru-RU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душевной чистоты.</a:t>
            </a:r>
          </a:p>
          <a:p>
            <a:pPr marL="45720" indent="0">
              <a:buNone/>
            </a:pPr>
            <a:r>
              <a:rPr lang="ru-RU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Синий – верности и веры,</a:t>
            </a:r>
          </a:p>
          <a:p>
            <a:pPr marL="45720" indent="0">
              <a:buNone/>
            </a:pPr>
            <a:r>
              <a:rPr lang="ru-RU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Бескорыстной доброты.</a:t>
            </a:r>
          </a:p>
          <a:p>
            <a:pPr marL="45720" indent="0">
              <a:buNone/>
            </a:pPr>
            <a:r>
              <a:rPr lang="ru-RU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Боль народа, кровь погибших</a:t>
            </a:r>
          </a:p>
          <a:p>
            <a:pPr marL="45720" indent="0">
              <a:buNone/>
            </a:pPr>
            <a:r>
              <a:rPr lang="ru-RU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Отражает красный цвет.</a:t>
            </a:r>
          </a:p>
          <a:p>
            <a:pPr marL="45720" indent="0">
              <a:buNone/>
            </a:pPr>
            <a:r>
              <a:rPr lang="ru-RU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Будем Родину любить мы</a:t>
            </a:r>
          </a:p>
          <a:p>
            <a:pPr marL="45720" indent="0">
              <a:buNone/>
            </a:pPr>
            <a:r>
              <a:rPr lang="ru-RU" sz="8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хранить её от бед.</a:t>
            </a:r>
          </a:p>
          <a:p>
            <a:pPr marL="45720" indent="0">
              <a:buNone/>
            </a:pPr>
            <a:r>
              <a:rPr lang="ru-RU" sz="8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С. Зайцева</a:t>
            </a:r>
            <a:endParaRPr lang="ru-RU" sz="8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779912" y="464666"/>
            <a:ext cx="5252130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7613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1124744"/>
            <a:ext cx="6177843" cy="3475037"/>
          </a:xfr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539552" y="4725144"/>
            <a:ext cx="8208912" cy="1833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Мы живем в стране, которая называется Россия.</a:t>
            </a:r>
          </a:p>
          <a:p>
            <a:pPr marL="45720" indent="0">
              <a:buFont typeface="Georgia" pitchFamily="18" charset="0"/>
              <a:buNone/>
            </a:pP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Наша страна очень большая и красивая.</a:t>
            </a:r>
          </a:p>
          <a:p>
            <a:pPr marL="45720" indent="0">
              <a:buFont typeface="Georgia" pitchFamily="18" charset="0"/>
              <a:buNone/>
            </a:pP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 России есть свой флаг, символ нашей страны.</a:t>
            </a: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84646" y="188640"/>
            <a:ext cx="8718723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709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4932040" y="476672"/>
            <a:ext cx="3979912" cy="5760640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 августа – День государственного флага</a:t>
            </a:r>
          </a:p>
          <a:p>
            <a:pPr marL="45720" indent="0" algn="just">
              <a:buNone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Каждая страна имеет свой флаг, по которому её можно узнать. У всех стран государственные флаги разных цветов и имеют свои отличия.</a:t>
            </a:r>
          </a:p>
          <a:p>
            <a:pPr marL="45720" indent="0" algn="just">
              <a:buNone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Флаг – государственный символ. Он представляет  собой прямоугольное полотнище из трех горизонтальных полос.</a:t>
            </a:r>
          </a:p>
          <a:p>
            <a:pPr marL="45720" indent="0" algn="just">
              <a:buNone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Государственный флаг нашей страны окрашен тремя цветами: белым, синим и красным.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692696"/>
            <a:ext cx="4572001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69553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860032" y="4279800"/>
            <a:ext cx="4051920" cy="2265432"/>
          </a:xfrm>
        </p:spPr>
        <p:txBody>
          <a:bodyPr>
            <a:normAutofit lnSpcReduction="10000"/>
          </a:bodyPr>
          <a:lstStyle/>
          <a:p>
            <a:pPr marL="45720" indent="0" algn="just">
              <a:buNone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Флаг символизирует нашу Родину. Он развивается над зданием правительства и государственными зданиями. Флаги вывешиваются во время праздников, поднимают во время побед.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4733"/>
            <a:ext cx="9144000" cy="40233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4149080"/>
            <a:ext cx="4283968" cy="252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588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2996952"/>
            <a:ext cx="4960640" cy="3474720"/>
          </a:xfrm>
        </p:spPr>
        <p:txBody>
          <a:bodyPr/>
          <a:lstStyle/>
          <a:p>
            <a:pPr marL="45720" indent="0" algn="just">
              <a:buNone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Флаг нашей страны имеет свою историю. Много веков тому назад, вместо флага, люди использовали шест, привязывая к его верхушке пучок травы, ветки или конский хвост, окрашенный яркой краской. Назывался от стягом. Главным назначением стяга было собрать, «стянуть» к себе воинов для защиты своей земли, села или города.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79512" y="277488"/>
            <a:ext cx="2109345" cy="25279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448487" y="332655"/>
            <a:ext cx="2123513" cy="25279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788024" y="317448"/>
            <a:ext cx="4206621" cy="2543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536804" y="3284984"/>
            <a:ext cx="3397902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057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548680"/>
            <a:ext cx="252028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Содержимое 9" descr="флаги.jpg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" y="457200"/>
            <a:ext cx="9143999" cy="64008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3528" y="2132856"/>
            <a:ext cx="252028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444208" y="5445224"/>
            <a:ext cx="252028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462439" y="1340768"/>
            <a:ext cx="2502049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23528" y="-21159"/>
            <a:ext cx="7704855" cy="713855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Российские государственные флаги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721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627784" y="476672"/>
            <a:ext cx="6048672" cy="2697480"/>
          </a:xfrm>
        </p:spPr>
        <p:txBody>
          <a:bodyPr>
            <a:normAutofit fontScale="32500" lnSpcReduction="20000"/>
          </a:bodyPr>
          <a:lstStyle/>
          <a:p>
            <a:pPr marL="45720" indent="0" algn="just">
              <a:buNone/>
            </a:pPr>
            <a:r>
              <a:rPr lang="ru-RU" sz="1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Многие думают, для чего нам флаг?</a:t>
            </a:r>
          </a:p>
          <a:p>
            <a:pPr marL="45720" indent="0" algn="just">
              <a:buNone/>
            </a:pPr>
            <a:r>
              <a:rPr lang="ru-RU" sz="11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Флаг </a:t>
            </a:r>
            <a:r>
              <a:rPr lang="ru-RU" sz="1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создан для </a:t>
            </a:r>
            <a:r>
              <a:rPr lang="ru-RU" sz="11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того, чтобы </a:t>
            </a:r>
            <a:r>
              <a:rPr lang="ru-RU" sz="1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развеваться </a:t>
            </a:r>
            <a:r>
              <a:rPr lang="ru-RU" sz="11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ветру </a:t>
            </a:r>
            <a:r>
              <a:rPr lang="ru-RU" sz="11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5" name="Содержимое 3" descr="_43633-2766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76672"/>
            <a:ext cx="1909253" cy="2952328"/>
          </a:xfrm>
          <a:prstGeom prst="rect">
            <a:avLst/>
          </a:prstGeom>
        </p:spPr>
      </p:pic>
      <p:pic>
        <p:nvPicPr>
          <p:cNvPr id="7" name="мальчик" descr="5.jpg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643620" y="4077071"/>
            <a:ext cx="2221476" cy="2669375"/>
          </a:xfrm>
          <a:prstGeom prst="rect">
            <a:avLst/>
          </a:prstGeom>
        </p:spPr>
      </p:pic>
      <p:sp>
        <p:nvSpPr>
          <p:cNvPr id="8" name="надпись"/>
          <p:cNvSpPr txBox="1">
            <a:spLocks/>
          </p:cNvSpPr>
          <p:nvPr/>
        </p:nvSpPr>
        <p:spPr>
          <a:xfrm>
            <a:off x="1891092" y="5661248"/>
            <a:ext cx="4752528" cy="9361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buFont typeface="Georgia" pitchFamily="18" charset="0"/>
              <a:buNone/>
            </a:pPr>
            <a:r>
              <a:rPr lang="ru-RU" sz="5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 вот и нет!</a:t>
            </a:r>
          </a:p>
          <a:p>
            <a:pPr marL="45720" indent="0">
              <a:buFont typeface="Georgia" pitchFamily="18" charset="0"/>
              <a:buNone/>
            </a:pPr>
            <a:endParaRPr lang="ru-RU" dirty="0" smtClean="0"/>
          </a:p>
          <a:p>
            <a:pPr marL="45720" indent="0">
              <a:buFont typeface="Georgia" pitchFamily="18" charset="0"/>
              <a:buNone/>
            </a:pPr>
            <a:endParaRPr lang="ru-RU" dirty="0"/>
          </a:p>
        </p:txBody>
      </p:sp>
      <p:pic>
        <p:nvPicPr>
          <p:cNvPr id="9" name="флаг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131840" y="2996953"/>
            <a:ext cx="3159203" cy="2373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16314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42820" y="2983122"/>
            <a:ext cx="6400800" cy="3739338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Государственный Флаг России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символ единения и согласия, национальной принадлежности и культуры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 algn="just">
              <a:buNone/>
            </a:pP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Флаг – 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 знак уважения к Родине. </a:t>
            </a:r>
            <a:endParaRPr lang="ru-RU" sz="2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осквернение флага следует строгое наказание, как за оскорбление государства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4" name="мальчик" descr="5.jpg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670433" y="3645024"/>
            <a:ext cx="2221476" cy="26693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1866" y="188641"/>
            <a:ext cx="6149305" cy="278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355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699792" y="4509120"/>
            <a:ext cx="5805264" cy="1329328"/>
          </a:xfrm>
        </p:spPr>
        <p:txBody>
          <a:bodyPr>
            <a:normAutofit fontScale="92500" lnSpcReduction="10000"/>
          </a:bodyPr>
          <a:lstStyle/>
          <a:p>
            <a:pPr marL="45720" indent="0" algn="just">
              <a:buNone/>
            </a:pPr>
            <a:r>
              <a:rPr lang="ru-RU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 кто-нибудь знает, что обозначают эти три цвета на флаге ?</a:t>
            </a:r>
            <a:endParaRPr lang="ru-RU" sz="3200" i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_43633-2766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3" y="3403873"/>
            <a:ext cx="1909253" cy="29523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2169" y="188640"/>
            <a:ext cx="6424640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317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157</TotalTime>
  <Words>360</Words>
  <Application>Microsoft Office PowerPoint</Application>
  <PresentationFormat>Экран (4:3)</PresentationFormat>
  <Paragraphs>39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                22 августа  День  государственного флага Российской Федерации</vt:lpstr>
      <vt:lpstr>Слайд 2</vt:lpstr>
      <vt:lpstr>Слайд 3</vt:lpstr>
      <vt:lpstr>Слайд 4</vt:lpstr>
      <vt:lpstr>Слайд 5</vt:lpstr>
      <vt:lpstr>Российские государственные флаги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 августа  День  государственного флага Российской Федерации</dc:title>
  <dc:creator>admin</dc:creator>
  <cp:lastModifiedBy>SamLab.ws</cp:lastModifiedBy>
  <cp:revision>15</cp:revision>
  <dcterms:created xsi:type="dcterms:W3CDTF">2024-08-18T06:10:15Z</dcterms:created>
  <dcterms:modified xsi:type="dcterms:W3CDTF">2024-08-21T15:13:36Z</dcterms:modified>
</cp:coreProperties>
</file>